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81B2E5-D801-45CA-8BE0-DFD8ADD3C4E0}" v="19" dt="2024-11-27T07:00:22.534"/>
    <p1510:client id="{6D98FDA9-1406-44D8-BD03-5691DB3945C3}" v="2" dt="2024-11-26T09:06:12.669"/>
    <p1510:client id="{970293B0-E45D-44E4-9F55-EC1201DF1323}" v="8" dt="2024-11-26T08:32:54.734"/>
    <p1510:client id="{BD1780DE-EBB8-4B56-B800-BC2AA41F5154}" v="25" dt="2024-11-27T07:11:09.982"/>
    <p1510:client id="{C64C9FF5-CE7E-4E84-9132-F5E1CB2F0B76}" v="26" dt="2024-11-27T06:56:02.379"/>
    <p1510:client id="{DEE9E717-FEF4-490D-96CF-D07B3197BAB0}" v="16" dt="2024-11-26T08:51:51.07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 Id="rId9"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2024/12/2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2024/12/2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2024/12/2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2024/12/2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2024/12/2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jp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dirty="0">
                <a:solidFill>
                  <a:srgbClr val="333333"/>
                </a:solidFill>
                <a:effectLst/>
                <a:latin typeface="Meiryo" panose="020B0604030504040204" pitchFamily="50" charset="-128"/>
                <a:ea typeface="Meiryo" panose="020B0604030504040204" pitchFamily="50" charset="-128"/>
              </a:rPr>
              <a:t>フォールディングファン</a:t>
            </a:r>
            <a:r>
              <a:rPr lang="en-US" altLang="ja-JP" sz="1600" b="1" i="0" dirty="0">
                <a:solidFill>
                  <a:srgbClr val="333333"/>
                </a:solidFill>
                <a:effectLst/>
                <a:latin typeface="Meiryo" panose="020B0604030504040204" pitchFamily="50" charset="-128"/>
                <a:ea typeface="Meiryo" panose="020B0604030504040204" pitchFamily="50" charset="-128"/>
              </a:rPr>
              <a:t>(</a:t>
            </a:r>
            <a:r>
              <a:rPr lang="ja-JP" altLang="en-US" sz="1600" b="1" i="0" dirty="0">
                <a:solidFill>
                  <a:srgbClr val="333333"/>
                </a:solidFill>
                <a:effectLst/>
                <a:latin typeface="Meiryo" panose="020B0604030504040204" pitchFamily="50" charset="-128"/>
                <a:ea typeface="Meiryo" panose="020B0604030504040204" pitchFamily="50" charset="-128"/>
              </a:rPr>
              <a:t>オーロラ</a:t>
            </a:r>
            <a:r>
              <a:rPr lang="en-US" altLang="ja-JP" sz="1600" b="1" i="0" dirty="0">
                <a:solidFill>
                  <a:srgbClr val="333333"/>
                </a:solidFill>
                <a:effectLst/>
                <a:latin typeface="Meiryo" panose="020B0604030504040204" pitchFamily="50" charset="-128"/>
                <a:ea typeface="Meiryo" panose="020B0604030504040204" pitchFamily="50"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H200×W200</a:t>
            </a:r>
            <a:endParaRPr lang="en-US" altLang="ja-JP" sz="1000" dirty="0">
              <a:solidFill>
                <a:srgbClr val="333333"/>
              </a:solidFill>
              <a:latin typeface="Meiryo" panose="020B0604030504040204" pitchFamily="50" charset="-128"/>
              <a:ea typeface="Meiryo"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dirty="0">
                <a:solidFill>
                  <a:srgbClr val="333333"/>
                </a:solidFill>
                <a:effectLst/>
                <a:latin typeface="Meiryo" panose="020B0604030504040204" pitchFamily="50" charset="-128"/>
                <a:ea typeface="Meiryo" panose="020B0604030504040204" pitchFamily="50" charset="-128"/>
              </a:rPr>
              <a:t>パッド／シルク</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a:t>
            </a:r>
            <a:r>
              <a:rPr lang="en-US" altLang="ja-JP" sz="1000" b="0" i="0" dirty="0">
                <a:solidFill>
                  <a:srgbClr val="333333"/>
                </a:solidFill>
                <a:effectLst/>
                <a:latin typeface="Meiryo" panose="020B0604030504040204" pitchFamily="50" charset="-128"/>
                <a:ea typeface="Meiryo" panose="020B0604030504040204" pitchFamily="50" charset="-128"/>
              </a:rPr>
              <a:t>ABS </a:t>
            </a:r>
            <a:r>
              <a:rPr lang="ja-JP" altLang="en-US" sz="1000" b="0" i="0" dirty="0">
                <a:solidFill>
                  <a:srgbClr val="333333"/>
                </a:solidFill>
                <a:effectLst/>
                <a:latin typeface="Meiryo" panose="020B0604030504040204" pitchFamily="50" charset="-128"/>
                <a:ea typeface="Meiryo" panose="020B0604030504040204" pitchFamily="50" charset="-128"/>
              </a:rPr>
              <a:t>他</a:t>
            </a:r>
            <a:endParaRPr lang="ja-JP" altLang="en-US" sz="1000" dirty="0">
              <a:latin typeface="メイリオ" panose="020B0604030504040204" pitchFamily="50" charset="-128"/>
              <a:ea typeface="メイリオ"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8"/>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19"/>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0"/>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1"/>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2"/>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3"/>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4"/>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5"/>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6"/>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7"/>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8"/>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29"/>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0"/>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1"/>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2"/>
          <a:stretch>
            <a:fillRect/>
          </a:stretch>
        </p:blipFill>
        <p:spPr>
          <a:xfrm>
            <a:off x="4243635" y="2212318"/>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3"/>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4"/>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5"/>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6"/>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7"/>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322112" y="6621873"/>
            <a:ext cx="4298519" cy="738664"/>
          </a:xfrm>
          <a:prstGeom prst="rect">
            <a:avLst/>
          </a:prstGeom>
          <a:noFill/>
        </p:spPr>
        <p:txBody>
          <a:bodyPr wrap="square">
            <a:spAutoFit/>
          </a:bodyPr>
          <a:lstStyle/>
          <a:p>
            <a:pPr algn="l">
              <a:spcAft>
                <a:spcPts val="1500"/>
              </a:spcAft>
            </a:pPr>
            <a:r>
              <a:rPr lang="ja-JP" altLang="en-US" sz="1050" b="0" i="0" dirty="0">
                <a:solidFill>
                  <a:srgbClr val="333333"/>
                </a:solidFill>
                <a:effectLst/>
                <a:latin typeface="Meiryo" panose="020B0604030504040204" pitchFamily="50" charset="-128"/>
                <a:ea typeface="Meiryo" panose="020B0604030504040204" pitchFamily="50" charset="-128"/>
              </a:rPr>
              <a:t>パッド印刷範囲</a:t>
            </a:r>
            <a:r>
              <a:rPr lang="en-US" altLang="ja-JP" sz="1050" b="0" i="0" dirty="0">
                <a:solidFill>
                  <a:srgbClr val="333333"/>
                </a:solidFill>
                <a:effectLst/>
                <a:latin typeface="Meiryo" panose="020B0604030504040204" pitchFamily="50" charset="-128"/>
                <a:ea typeface="Meiryo" panose="020B0604030504040204" pitchFamily="50" charset="-128"/>
              </a:rPr>
              <a:t>:</a:t>
            </a:r>
            <a:r>
              <a:rPr lang="en-US" altLang="ja-JP" sz="1050" dirty="0">
                <a:solidFill>
                  <a:srgbClr val="333333"/>
                </a:solidFill>
                <a:latin typeface="Meiryo" panose="020B0604030504040204" pitchFamily="50" charset="-128"/>
                <a:ea typeface="Meiryo" panose="020B0604030504040204" pitchFamily="50" charset="-128"/>
              </a:rPr>
              <a:t>H20</a:t>
            </a:r>
            <a:r>
              <a:rPr lang="en-US" altLang="ja-JP" sz="1050" b="0" i="0" dirty="0">
                <a:solidFill>
                  <a:srgbClr val="333333"/>
                </a:solidFill>
                <a:effectLst/>
                <a:latin typeface="Meiryo" panose="020B0604030504040204" pitchFamily="50" charset="-128"/>
                <a:ea typeface="Meiryo" panose="020B0604030504040204" pitchFamily="50" charset="-128"/>
              </a:rPr>
              <a:t>×W40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）以内</a:t>
            </a:r>
            <a:r>
              <a:rPr lang="ja-JP" altLang="en-US" sz="1050" dirty="0">
                <a:solidFill>
                  <a:srgbClr val="333333"/>
                </a:solidFill>
                <a:latin typeface="Meiryo" panose="020B0604030504040204" pitchFamily="50" charset="-128"/>
                <a:ea typeface="Meiryo" panose="020B0604030504040204" pitchFamily="50" charset="-128"/>
              </a:rPr>
              <a:t>　　　　　　　　　　　　　シルク</a:t>
            </a:r>
            <a:r>
              <a:rPr lang="ja-JP" altLang="en-US" sz="1050" b="0" i="0" dirty="0">
                <a:solidFill>
                  <a:srgbClr val="333333"/>
                </a:solidFill>
                <a:effectLst/>
                <a:latin typeface="Meiryo" panose="020B0604030504040204" pitchFamily="50" charset="-128"/>
                <a:ea typeface="Meiryo" panose="020B0604030504040204" pitchFamily="50" charset="-128"/>
              </a:rPr>
              <a:t>印刷範囲</a:t>
            </a:r>
            <a:r>
              <a:rPr lang="en-US" altLang="ja-JP" sz="1050" b="0" i="0" dirty="0">
                <a:solidFill>
                  <a:srgbClr val="333333"/>
                </a:solidFill>
                <a:effectLst/>
                <a:latin typeface="Meiryo" panose="020B0604030504040204" pitchFamily="50" charset="-128"/>
                <a:ea typeface="Meiryo" panose="020B0604030504040204" pitchFamily="50" charset="-128"/>
              </a:rPr>
              <a:t>:</a:t>
            </a:r>
            <a:r>
              <a:rPr lang="ja-JP" altLang="en-US" sz="1050" b="0" i="0" dirty="0">
                <a:solidFill>
                  <a:srgbClr val="333333"/>
                </a:solidFill>
                <a:effectLst/>
                <a:latin typeface="Meiryo" panose="020B0604030504040204" pitchFamily="50" charset="-128"/>
                <a:ea typeface="Meiryo" panose="020B0604030504040204" pitchFamily="50" charset="-128"/>
              </a:rPr>
              <a:t>直径</a:t>
            </a:r>
            <a:r>
              <a:rPr lang="en-US" altLang="ja-JP" sz="1050" b="0" i="0" dirty="0">
                <a:solidFill>
                  <a:srgbClr val="333333"/>
                </a:solidFill>
                <a:effectLst/>
                <a:latin typeface="Meiryo" panose="020B0604030504040204" pitchFamily="50" charset="-128"/>
                <a:ea typeface="Meiryo" panose="020B0604030504040204" pitchFamily="50" charset="-128"/>
              </a:rPr>
              <a:t>100(mm)</a:t>
            </a:r>
            <a:r>
              <a:rPr lang="ja-JP" altLang="en-US" sz="1050" b="0" i="0" dirty="0">
                <a:solidFill>
                  <a:srgbClr val="333333"/>
                </a:solidFill>
                <a:effectLst/>
                <a:latin typeface="Meiryo" panose="020B0604030504040204" pitchFamily="50" charset="-128"/>
                <a:ea typeface="Meiryo" panose="020B0604030504040204" pitchFamily="50" charset="-128"/>
              </a:rPr>
              <a:t>以内　　　　　　　　　　　　　　　　　</a:t>
            </a:r>
            <a:r>
              <a:rPr lang="ja-JP" altLang="en-US" sz="1050" dirty="0">
                <a:solidFill>
                  <a:srgbClr val="333333"/>
                </a:solidFill>
                <a:latin typeface="Meiryo" panose="020B0604030504040204" pitchFamily="50" charset="-128"/>
                <a:ea typeface="Meiryo" panose="020B0604030504040204" pitchFamily="50" charset="-128"/>
              </a:rPr>
              <a:t>印刷色：黒・白・金・銀・</a:t>
            </a:r>
            <a:r>
              <a:rPr lang="en-US" altLang="ja-JP" sz="1050" dirty="0">
                <a:solidFill>
                  <a:srgbClr val="333333"/>
                </a:solidFill>
                <a:latin typeface="Meiryo" panose="020B0604030504040204" pitchFamily="50" charset="-128"/>
                <a:ea typeface="Meiryo" panose="020B0604030504040204" pitchFamily="50" charset="-128"/>
              </a:rPr>
              <a:t>DIC</a:t>
            </a:r>
            <a:r>
              <a:rPr lang="ja-JP" altLang="en-US" sz="1050" dirty="0">
                <a:solidFill>
                  <a:srgbClr val="333333"/>
                </a:solidFill>
                <a:latin typeface="Meiryo" panose="020B0604030504040204" pitchFamily="50" charset="-128"/>
                <a:ea typeface="Meiryo" panose="020B0604030504040204" pitchFamily="50" charset="-128"/>
              </a:rPr>
              <a:t>・</a:t>
            </a:r>
            <a:r>
              <a:rPr lang="en-US" altLang="ja-JP" sz="1050" dirty="0">
                <a:solidFill>
                  <a:srgbClr val="333333"/>
                </a:solidFill>
                <a:latin typeface="Meiryo" panose="020B0604030504040204" pitchFamily="50" charset="-128"/>
                <a:ea typeface="Meiryo" panose="020B0604030504040204" pitchFamily="50" charset="-128"/>
              </a:rPr>
              <a:t>PANTONE</a:t>
            </a:r>
            <a:r>
              <a:rPr lang="ja-JP" altLang="en-US" sz="1050" dirty="0">
                <a:solidFill>
                  <a:srgbClr val="333333"/>
                </a:solidFill>
                <a:latin typeface="Meiryo" panose="020B0604030504040204" pitchFamily="50" charset="-128"/>
                <a:ea typeface="Meiryo" panose="020B0604030504040204" pitchFamily="50" charset="-128"/>
              </a:rPr>
              <a:t>からご指定ください。</a:t>
            </a:r>
            <a:br>
              <a:rPr lang="ja-JP" altLang="en-US" sz="1050" dirty="0"/>
            </a:br>
            <a:endParaRPr lang="ja-JP" altLang="en-US" sz="1050" b="0" i="0" dirty="0">
              <a:solidFill>
                <a:srgbClr val="333333"/>
              </a:solidFill>
              <a:effectLst/>
              <a:latin typeface="Meiryo" panose="020B0604030504040204" pitchFamily="50" charset="-128"/>
              <a:ea typeface="Meiryo" panose="020B0604030504040204" pitchFamily="50" charset="-128"/>
            </a:endParaRPr>
          </a:p>
        </p:txBody>
      </p:sp>
      <p:sp>
        <p:nvSpPr>
          <p:cNvPr id="8" name="テキスト ボックス 7">
            <a:extLst>
              <a:ext uri="{FF2B5EF4-FFF2-40B4-BE49-F238E27FC236}">
                <a16:creationId xmlns:a16="http://schemas.microsoft.com/office/drawing/2014/main" id="{FD8740C5-D89E-1F77-BEBD-004F90F531CB}"/>
              </a:ext>
            </a:extLst>
          </p:cNvPr>
          <p:cNvSpPr txBox="1"/>
          <p:nvPr/>
        </p:nvSpPr>
        <p:spPr>
          <a:xfrm>
            <a:off x="583869" y="5803354"/>
            <a:ext cx="4495809" cy="1061829"/>
          </a:xfrm>
          <a:prstGeom prst="rect">
            <a:avLst/>
          </a:prstGeom>
          <a:noFill/>
        </p:spPr>
        <p:txBody>
          <a:bodyPr wrap="square">
            <a:spAutoFit/>
          </a:bodyPr>
          <a:lstStyle/>
          <a:p>
            <a:r>
              <a:rPr lang="ja-JP" altLang="en-US" sz="1050" b="0" i="0">
                <a:solidFill>
                  <a:srgbClr val="333333"/>
                </a:solidFill>
                <a:effectLst/>
                <a:latin typeface="Meiryo" panose="020B0604030504040204" pitchFamily="34" charset="-128"/>
                <a:ea typeface="Meiryo" panose="020B0604030504040204" pitchFamily="34" charset="-128"/>
              </a:rPr>
              <a:t>ポリエステル素材の折りたたみ式のうちわです。</a:t>
            </a:r>
            <a:endParaRPr lang="en-US" altLang="ja-JP" sz="1050" b="0" i="0" dirty="0">
              <a:solidFill>
                <a:srgbClr val="333333"/>
              </a:solidFill>
              <a:effectLst/>
              <a:latin typeface="Meiryo" panose="020B0604030504040204" pitchFamily="34" charset="-128"/>
              <a:ea typeface="Meiryo" panose="020B0604030504040204" pitchFamily="34" charset="-128"/>
            </a:endParaRPr>
          </a:p>
          <a:p>
            <a:r>
              <a:rPr lang="ja-JP" altLang="en-US" sz="1050" b="0" i="0">
                <a:solidFill>
                  <a:srgbClr val="333333"/>
                </a:solidFill>
                <a:effectLst/>
                <a:latin typeface="Meiryo" panose="020B0604030504040204" pitchFamily="34" charset="-128"/>
                <a:ea typeface="Meiryo" panose="020B0604030504040204" pitchFamily="34" charset="-128"/>
              </a:rPr>
              <a:t>ポリエステルなので水にも強く、野外のイベントにも最適です。</a:t>
            </a:r>
            <a:br>
              <a:rPr lang="ja-JP" altLang="en-US" sz="1050"/>
            </a:br>
            <a:r>
              <a:rPr lang="ja-JP" altLang="en-US" sz="1050" b="0" i="0">
                <a:solidFill>
                  <a:srgbClr val="333333"/>
                </a:solidFill>
                <a:effectLst/>
                <a:latin typeface="Meiryo" panose="020B0604030504040204" pitchFamily="34" charset="-128"/>
                <a:ea typeface="Meiryo" panose="020B0604030504040204" pitchFamily="34" charset="-128"/>
              </a:rPr>
              <a:t>使用していないときは小さくまとまるので収納しやすく、軽くて持ち運びしやすいアイテムとなっております。</a:t>
            </a:r>
            <a:br>
              <a:rPr lang="ja-JP" altLang="en-US" sz="1050"/>
            </a:br>
            <a:r>
              <a:rPr lang="ja-JP" altLang="en-US" sz="1050" b="0" i="0">
                <a:solidFill>
                  <a:srgbClr val="333333"/>
                </a:solidFill>
                <a:effectLst/>
                <a:latin typeface="Meiryo" panose="020B0604030504040204" pitchFamily="34" charset="-128"/>
                <a:ea typeface="Meiryo" panose="020B0604030504040204" pitchFamily="34" charset="-128"/>
              </a:rPr>
              <a:t>また、シルク印刷では名入れ範囲も大きいので様々な表現が可能となります。</a:t>
            </a:r>
            <a:endParaRPr lang="ja-JP" altLang="en-US" sz="1050" dirty="0">
              <a:solidFill>
                <a:srgbClr val="333333"/>
              </a:solidFill>
              <a:latin typeface="Meiryo" panose="020B0604030504040204" pitchFamily="50" charset="-128"/>
              <a:ea typeface="Meiryo" panose="020B0604030504040204" pitchFamily="50" charset="-128"/>
            </a:endParaRPr>
          </a:p>
        </p:txBody>
      </p:sp>
      <p:pic>
        <p:nvPicPr>
          <p:cNvPr id="5" name="図 4" descr="ダイアグラム が含まれている画像&#10;&#10;自動的に生成された説明">
            <a:extLst>
              <a:ext uri="{FF2B5EF4-FFF2-40B4-BE49-F238E27FC236}">
                <a16:creationId xmlns:a16="http://schemas.microsoft.com/office/drawing/2014/main" id="{307393AA-074B-3A16-E123-31634668F30E}"/>
              </a:ext>
            </a:extLst>
          </p:cNvPr>
          <p:cNvPicPr>
            <a:picLocks noChangeAspect="1"/>
          </p:cNvPicPr>
          <p:nvPr/>
        </p:nvPicPr>
        <p:blipFill>
          <a:blip r:embed="rId38"/>
          <a:stretch>
            <a:fillRect/>
          </a:stretch>
        </p:blipFill>
        <p:spPr>
          <a:xfrm>
            <a:off x="1574099" y="4156011"/>
            <a:ext cx="3695297" cy="1429313"/>
          </a:xfrm>
          <a:prstGeom prst="rect">
            <a:avLst/>
          </a:prstGeom>
        </p:spPr>
      </p:pic>
      <p:pic>
        <p:nvPicPr>
          <p:cNvPr id="9" name="図 8" descr="ゲーム機のリモコンを持っている手&#10;&#10;中程度の精度で自動的に生成された説明">
            <a:extLst>
              <a:ext uri="{FF2B5EF4-FFF2-40B4-BE49-F238E27FC236}">
                <a16:creationId xmlns:a16="http://schemas.microsoft.com/office/drawing/2014/main" id="{EE4E162D-F7AA-7D36-80AA-71601C42AEDF}"/>
              </a:ext>
            </a:extLst>
          </p:cNvPr>
          <p:cNvPicPr>
            <a:picLocks noChangeAspect="1"/>
          </p:cNvPicPr>
          <p:nvPr/>
        </p:nvPicPr>
        <p:blipFill>
          <a:blip r:embed="rId39"/>
          <a:stretch>
            <a:fillRect/>
          </a:stretch>
        </p:blipFill>
        <p:spPr>
          <a:xfrm>
            <a:off x="3269370" y="2359601"/>
            <a:ext cx="1905851" cy="1905851"/>
          </a:xfrm>
          <a:prstGeom prst="rect">
            <a:avLst/>
          </a:prstGeom>
        </p:spPr>
      </p:pic>
      <p:pic>
        <p:nvPicPr>
          <p:cNvPr id="6" name="図 5">
            <a:extLst>
              <a:ext uri="{FF2B5EF4-FFF2-40B4-BE49-F238E27FC236}">
                <a16:creationId xmlns:a16="http://schemas.microsoft.com/office/drawing/2014/main" id="{B337C8FD-0BEB-AF2F-A8A1-9F6267B4ABA2}"/>
              </a:ext>
            </a:extLst>
          </p:cNvPr>
          <p:cNvPicPr>
            <a:picLocks noChangeAspect="1"/>
          </p:cNvPicPr>
          <p:nvPr/>
        </p:nvPicPr>
        <p:blipFill>
          <a:blip r:embed="rId40"/>
          <a:stretch>
            <a:fillRect/>
          </a:stretch>
        </p:blipFill>
        <p:spPr>
          <a:xfrm>
            <a:off x="17071" y="890498"/>
            <a:ext cx="3516746" cy="331122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20092</TotalTime>
  <Words>221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2024-12-02T02:12:41Z</dcterms:modified>
</cp:coreProperties>
</file>